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70" r:id="rId4"/>
    <p:sldId id="271" r:id="rId5"/>
    <p:sldId id="272" r:id="rId6"/>
    <p:sldId id="27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096" autoAdjust="0"/>
  </p:normalViewPr>
  <p:slideViewPr>
    <p:cSldViewPr snapToGrid="0">
      <p:cViewPr varScale="1">
        <p:scale>
          <a:sx n="69" d="100"/>
          <a:sy n="69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528F2-FF7B-4AA4-97EC-80A172CDAE13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DB13D-C7F7-4FD9-92F1-66E3D26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 per</a:t>
            </a:r>
            <a:r>
              <a:rPr lang="en-US" baseline="0" dirty="0"/>
              <a:t> slide means 7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B13D-C7F7-4FD9-92F1-66E3D26E3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Replaced previous figure with the IGRF expected values based on Jack’s data.</a:t>
            </a:r>
          </a:p>
          <a:p>
            <a:r>
              <a:rPr lang="en-US" baseline="0" dirty="0"/>
              <a:t>-kept it yellow for consistency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Figure is highly linear and horizontal after considering the scale factors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B13D-C7F7-4FD9-92F1-66E3D26E3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2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Low pass filtering is the only one worth talking about. ( I can explain later)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 Can we do an animation in this order?: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Raw unfiltered</a:t>
            </a:r>
            <a:r>
              <a:rPr lang="en-US" baseline="0" dirty="0"/>
              <a:t> data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Filtered data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Filtered with best line fit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This sequence should grant us enough talking points to use all of our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B13D-C7F7-4FD9-92F1-66E3D26E3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9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BB3D166-8C73-46A8-A544-BCA8D1BD824A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79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02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05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56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216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79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4FA3-A7E2-4B7C-B150-E07570296D80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3D6D-AFD7-4877-A73C-03B17230C45F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D7AA-F2A6-4ADB-A77F-B05470CF562A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F72-9B6A-4ADA-A099-1D12882A5B09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EE7D-3F95-407C-A70D-6BAC085A5E82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6802-D2C3-4D35-A82E-27E4EBCF2564}" type="datetime1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621F-0794-48E8-8FD7-4E6568492CB5}" type="datetime1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46F4-EC6B-4D80-AA7D-07A84C7021A2}" type="datetime1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D53D-8A23-42B3-B295-B3EC966B0AB9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B6FF-45DA-4CDB-832C-00159FA80169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08B079-E738-47C7-8183-A462D9EC6A4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7EB2E8-6242-4C2E-8071-9B6E6625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1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881349"/>
            <a:ext cx="7197726" cy="2182358"/>
          </a:xfrm>
        </p:spPr>
        <p:txBody>
          <a:bodyPr>
            <a:normAutofit/>
          </a:bodyPr>
          <a:lstStyle/>
          <a:p>
            <a:r>
              <a:rPr lang="en-US" sz="4400" dirty="0"/>
              <a:t>Measurement of the Earth’s Magnetic Field on a High-Altitude Balloon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15230"/>
            <a:ext cx="11160125" cy="1670890"/>
          </a:xfrm>
        </p:spPr>
        <p:txBody>
          <a:bodyPr>
            <a:noAutofit/>
          </a:bodyPr>
          <a:lstStyle/>
          <a:p>
            <a:r>
              <a:rPr lang="en-US" sz="2400" dirty="0"/>
              <a:t>Students: Trevor Towers, Anthony Smith, Amorette Dudgeon</a:t>
            </a:r>
          </a:p>
          <a:p>
            <a:r>
              <a:rPr lang="en-US" sz="2400" dirty="0"/>
              <a:t>Mentor: Mike Sampogna, Physics Dept., Pima Community College Northwest</a:t>
            </a:r>
          </a:p>
          <a:p>
            <a:r>
              <a:rPr lang="en-US" sz="2400" dirty="0"/>
              <a:t>Statewide Symposium - Tucson, Arizona - April 16</a:t>
            </a:r>
            <a:r>
              <a:rPr lang="en-US" sz="2400" baseline="30000" dirty="0"/>
              <a:t>th</a:t>
            </a:r>
            <a:r>
              <a:rPr lang="en-US" sz="2400" dirty="0"/>
              <a:t>, 2016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35" y="5582055"/>
            <a:ext cx="971511" cy="95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37" y="5583957"/>
            <a:ext cx="1127858" cy="951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554" y="5607048"/>
            <a:ext cx="790575" cy="90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Objective &amp; Motivation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" y="1456267"/>
            <a:ext cx="5349141" cy="40118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21895" y="1456267"/>
            <a:ext cx="5973444" cy="4414308"/>
          </a:xfrm>
        </p:spPr>
        <p:txBody>
          <a:bodyPr anchor="t">
            <a:noAutofit/>
          </a:bodyPr>
          <a:lstStyle/>
          <a:p>
            <a:r>
              <a:rPr lang="en-US" sz="2400" dirty="0"/>
              <a:t>Deploy a sensor to effectively measure the Earth’s magnetic field using an absolute orientation sensor and compare these results to already published data by the National Oceanic and Atmospheric Administration</a:t>
            </a:r>
          </a:p>
          <a:p>
            <a:r>
              <a:rPr lang="en-US" sz="2400" dirty="0"/>
              <a:t>Conduct the experiment in accordance to NASA/ASCEND/ANSR guidelines, while improving upon last semesters design, with new equipment that should net superior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754" y="5468123"/>
            <a:ext cx="520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magnetosphere generated by the magnetic field. [1]</a:t>
            </a:r>
          </a:p>
        </p:txBody>
      </p:sp>
    </p:spTree>
    <p:extLst>
      <p:ext uri="{BB962C8B-B14F-4D97-AF65-F5344CB8AC3E}">
        <p14:creationId xmlns:p14="http://schemas.microsoft.com/office/powerpoint/2010/main" val="64444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8" y="1452376"/>
            <a:ext cx="5822185" cy="3995593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dirty="0"/>
              <a:t>review of design &amp; Spring flight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mtClean="0"/>
              <a:t>3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6771793" y="1452376"/>
            <a:ext cx="4995334" cy="4334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Fall 2015</a:t>
            </a:r>
          </a:p>
          <a:p>
            <a:pPr marL="457200" lvl="1" indent="0">
              <a:buNone/>
            </a:pPr>
            <a:r>
              <a:rPr lang="en-US" sz="2400" dirty="0"/>
              <a:t>Adafruit 3-Axis Accelerometer &amp; Magnetometer (LSM303DLHC) [2]</a:t>
            </a:r>
          </a:p>
          <a:p>
            <a:pPr marL="457200" lvl="1" indent="0">
              <a:buNone/>
            </a:pPr>
            <a:r>
              <a:rPr lang="en-US" sz="2400" dirty="0"/>
              <a:t>Primary concerns: noise, data refinement</a:t>
            </a:r>
          </a:p>
          <a:p>
            <a:pPr marL="0" indent="0">
              <a:buNone/>
            </a:pPr>
            <a:r>
              <a:rPr lang="en-US" sz="2800" u="sng" dirty="0"/>
              <a:t>Spring 2016</a:t>
            </a:r>
          </a:p>
          <a:p>
            <a:pPr marL="457200" lvl="1" indent="0">
              <a:buNone/>
            </a:pPr>
            <a:r>
              <a:rPr lang="en-US" sz="2400" dirty="0"/>
              <a:t>Adafruit Absolute Orientation Sensor (BNO055) [3]</a:t>
            </a:r>
          </a:p>
          <a:p>
            <a:pPr marL="457200" lvl="1" indent="0">
              <a:buNone/>
            </a:pPr>
            <a:r>
              <a:rPr lang="en-US" sz="2400" dirty="0"/>
              <a:t>Isolated EM payload from cameras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808" y="5447969"/>
            <a:ext cx="5822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1) The altitude data versus time, from ANSR, due to the payload’s GPS inaccuracy. 2) The temperature, inside and outside, as a function of time.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8" y="1451563"/>
            <a:ext cx="5822185" cy="39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3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Comparison between semesters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2" y="1456268"/>
            <a:ext cx="5289245" cy="41066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4</a:t>
            </a:fld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17" y="5562886"/>
            <a:ext cx="4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raw magnetic field strength data, as magnitude, from fall 2015.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6164" y="5562886"/>
            <a:ext cx="445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raw magnetic field strength data, as magnitude, from spring 2015.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7" y="1456267"/>
            <a:ext cx="5327745" cy="4106619"/>
          </a:xfrm>
        </p:spPr>
      </p:pic>
    </p:spTree>
    <p:extLst>
      <p:ext uri="{BB962C8B-B14F-4D97-AF65-F5344CB8AC3E}">
        <p14:creationId xmlns:p14="http://schemas.microsoft.com/office/powerpoint/2010/main" val="9221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3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Comparison to published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5</a:t>
            </a:fld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422" y="5468123"/>
            <a:ext cx="4326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expected decrease of the magnetic field strength, according to ANSR’s data.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3574" y="4819940"/>
            <a:ext cx="387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published values for the launch site based on the IGRF Model. [4]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74" y="2104449"/>
            <a:ext cx="4188069" cy="271549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2" y="1456267"/>
            <a:ext cx="5349141" cy="4011856"/>
          </a:xfrm>
        </p:spPr>
      </p:pic>
    </p:spTree>
    <p:extLst>
      <p:ext uri="{BB962C8B-B14F-4D97-AF65-F5344CB8AC3E}">
        <p14:creationId xmlns:p14="http://schemas.microsoft.com/office/powerpoint/2010/main" val="32778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32" y="1481333"/>
            <a:ext cx="5907536" cy="4590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232" y="1468800"/>
            <a:ext cx="5907536" cy="4590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Analysis strategies: Low Pass Filtering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6</a:t>
            </a:fld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0" y="1456267"/>
            <a:ext cx="5904508" cy="4584315"/>
          </a:xfrm>
        </p:spPr>
      </p:pic>
      <p:sp>
        <p:nvSpPr>
          <p:cNvPr id="6" name="TextBox 5"/>
          <p:cNvSpPr txBox="1"/>
          <p:nvPr/>
        </p:nvSpPr>
        <p:spPr>
          <a:xfrm>
            <a:off x="2537458" y="6103802"/>
            <a:ext cx="642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1) The raw magnetic field strength data. 2) The data after a low pass filter. 3) The filtered data shown with a best fit line.</a:t>
            </a:r>
          </a:p>
        </p:txBody>
      </p:sp>
    </p:spTree>
    <p:extLst>
      <p:ext uri="{BB962C8B-B14F-4D97-AF65-F5344CB8AC3E}">
        <p14:creationId xmlns:p14="http://schemas.microsoft.com/office/powerpoint/2010/main" val="29818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46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73670" y="1458913"/>
            <a:ext cx="4709054" cy="576262"/>
          </a:xfrm>
        </p:spPr>
        <p:txBody>
          <a:bodyPr/>
          <a:lstStyle/>
          <a:p>
            <a:r>
              <a:rPr lang="en-US" u="sng" dirty="0"/>
              <a:t>Successes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1" y="2035175"/>
            <a:ext cx="4996923" cy="4332574"/>
          </a:xfrm>
        </p:spPr>
        <p:txBody>
          <a:bodyPr>
            <a:noAutofit/>
          </a:bodyPr>
          <a:lstStyle/>
          <a:p>
            <a:r>
              <a:rPr lang="en-US" sz="2400" dirty="0"/>
              <a:t>New sensor in the spring was an improvement over last semester, as shown by the magnitude of the magnetic field strength</a:t>
            </a:r>
          </a:p>
          <a:p>
            <a:r>
              <a:rPr lang="en-US" sz="2400" dirty="0"/>
              <a:t>Better understanding and usage of MATLAB and it’s potential for faster and more in-depth data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959743" y="1538289"/>
            <a:ext cx="4722813" cy="576262"/>
          </a:xfrm>
        </p:spPr>
        <p:txBody>
          <a:bodyPr/>
          <a:lstStyle/>
          <a:p>
            <a:r>
              <a:rPr lang="en-US" u="sng" dirty="0"/>
              <a:t>Limitations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823482" y="2114551"/>
            <a:ext cx="4995334" cy="3756024"/>
          </a:xfrm>
        </p:spPr>
        <p:txBody>
          <a:bodyPr>
            <a:noAutofit/>
          </a:bodyPr>
          <a:lstStyle/>
          <a:p>
            <a:r>
              <a:rPr lang="en-US" sz="2400" dirty="0"/>
              <a:t>The GPS data was not accurate and this affected the latitude,  longitude, and altitude data</a:t>
            </a:r>
          </a:p>
          <a:p>
            <a:r>
              <a:rPr lang="en-US" sz="2400" dirty="0"/>
              <a:t>Stability of the payload is a concern; this experiment would be ideal in a stationary system</a:t>
            </a:r>
          </a:p>
          <a:p>
            <a:r>
              <a:rPr lang="en-US" sz="2400" dirty="0"/>
              <a:t>Potential in finding further filters and statistical methods to refine &amp; analyze the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7</a:t>
            </a:fld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8</a:t>
            </a:fld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2E8-6242-4C2E-8071-9B6E662597E8}" type="slidenum">
              <a:rPr lang="en-US" sz="1600" smtClean="0"/>
              <a:t>9</a:t>
            </a:fld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107" y="5468123"/>
            <a:ext cx="646232" cy="118272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1" y="1456268"/>
            <a:ext cx="10131425" cy="40118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	NASA, "Earth's Magnetosphere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Plasmasheet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," 22 January 2013. [Online]. Available: 	http://www.nasa.gov/mission_pages/sunearth/science/magnetosphere2.html. [Accessed 	10 April 2016].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	Adafruit, "LSM303DLHC Data Sheet," 2016. [Online]. Available: https://cdn-	shop.adafruit.com/datasheets/LSM303DLHC.PDF. [Accessed 15 October 2015].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	Adafruit, "BNO055 Intelligent 9-axis absolute orientation sensor," 2016. [Online]. Available: 	https://www.adafruit.com/datasheets/BST_BNO055_DS000_12.pdf. [Accessed 15 January 	2016].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	National Oceanic and Atmospheric Administration, "Magnetic Field Calculators," 2014. 	[Online]. Available: http://www.ngdc.noaa.gov/geomag-web/?useFullSite=true. [Accessed 	15 October 2015].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940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722</TotalTime>
  <Words>489</Words>
  <Application>Microsoft Office PowerPoint</Application>
  <PresentationFormat>Widescreen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Celestial</vt:lpstr>
      <vt:lpstr>Measurement of the Earth’s Magnetic Field on a High-Altitude Balloon</vt:lpstr>
      <vt:lpstr>Objective &amp; Motivation</vt:lpstr>
      <vt:lpstr>review of design &amp; Spring flight</vt:lpstr>
      <vt:lpstr>Comparison between semesters</vt:lpstr>
      <vt:lpstr>Comparison to published values</vt:lpstr>
      <vt:lpstr>Analysis strategies: Low Pass Filtering</vt:lpstr>
      <vt:lpstr>Conclusion</vt:lpstr>
      <vt:lpstr>Thank you!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Amorette Dudgeon</dc:creator>
  <cp:lastModifiedBy>Amorette Dudgeon</cp:lastModifiedBy>
  <cp:revision>68</cp:revision>
  <dcterms:created xsi:type="dcterms:W3CDTF">2016-04-05T02:12:41Z</dcterms:created>
  <dcterms:modified xsi:type="dcterms:W3CDTF">2016-04-10T23:25:48Z</dcterms:modified>
</cp:coreProperties>
</file>